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 lvl="1" marL="288000">
              <a:spcAft>
                <a:spcPts val="1134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Noto Sans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Noto Sans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Noto Sans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Noto Sans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r>
              <a:rPr b="1" lang="en-US" sz="1800" spc="-1" strike="noStrike">
                <a:solidFill>
                  <a:srgbClr val="ffffff"/>
                </a:solidFill>
                <a:latin typeface="Noto Sans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ffffff"/>
                </a:solidFill>
                <a:latin typeface="Noto Sans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fld id="{197F1165-41A6-4A45-B861-BD9701CFF11D}" type="slidenum">
              <a:rPr b="1" lang="en-US" sz="1800" spc="-1" strike="noStrike">
                <a:solidFill>
                  <a:srgbClr val="ffffff"/>
                </a:solidFill>
                <a:latin typeface="Noto Sans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Noto Sans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 lvl="1" marL="288000">
              <a:spcAft>
                <a:spcPts val="1131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Noto Sans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Noto Sans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Noto Sans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Noto Sans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Noto Sans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Noto Sans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1800" spc="-1" strike="noStrike">
                <a:solidFill>
                  <a:srgbClr val="e74c3c"/>
                </a:solidFill>
                <a:latin typeface="Noto Sans Black"/>
              </a:rPr>
              <a:t>&lt;date/time&gt;</a:t>
            </a:r>
            <a:endParaRPr b="1" lang="en-US" sz="1800" spc="-1" strike="noStrike">
              <a:solidFill>
                <a:srgbClr val="e74c3c"/>
              </a:solidFill>
              <a:latin typeface="Noto Sans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e74c3c"/>
                </a:solidFill>
                <a:latin typeface="Noto Sans Black"/>
              </a:rPr>
              <a:t>&lt;footer&gt;</a:t>
            </a:r>
            <a:endParaRPr b="1" lang="en-US" sz="1800" spc="-1" strike="noStrike">
              <a:solidFill>
                <a:srgbClr val="e74c3c"/>
              </a:solidFill>
              <a:latin typeface="Noto Sans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02BBC72-85D3-45E2-921C-E63CE8E6DFC5}" type="slidenum">
              <a:rPr b="1" lang="en-US" sz="1800" spc="-1" strike="noStrike">
                <a:solidFill>
                  <a:srgbClr val="e74c3c"/>
                </a:solidFill>
                <a:latin typeface="Noto Sans Black"/>
              </a:rPr>
              <a:t>&lt;number&gt;</a:t>
            </a:fld>
            <a:endParaRPr b="1" lang="en-US" sz="1800" spc="-1" strike="noStrike">
              <a:solidFill>
                <a:srgbClr val="e74c3c"/>
              </a:solidFill>
              <a:latin typeface="Noto Sans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Lecture 29-09-2020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US" sz="2200" spc="-1" strike="noStrike">
                <a:solidFill>
                  <a:srgbClr val="1c1c1c"/>
                </a:solidFill>
                <a:latin typeface="Noto Sans Light"/>
              </a:rPr>
              <a:t>Real world problems</a:t>
            </a:r>
            <a:endParaRPr b="0" lang="en-US" sz="2200" spc="-1" strike="noStrike">
              <a:solidFill>
                <a:srgbClr val="1c1c1c"/>
              </a:solidFill>
              <a:latin typeface="Noto Sa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Paper (2015)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914400" y="1447200"/>
            <a:ext cx="8395560" cy="5593680"/>
          </a:xfrm>
          <a:prstGeom prst="rect">
            <a:avLst/>
          </a:prstGeom>
          <a:ln>
            <a:noFill/>
          </a:ln>
        </p:spPr>
      </p:pic>
      <p:sp>
        <p:nvSpPr>
          <p:cNvPr id="117" name="TextShape 3"/>
          <p:cNvSpPr txBox="1"/>
          <p:nvPr/>
        </p:nvSpPr>
        <p:spPr>
          <a:xfrm>
            <a:off x="1005840" y="7132320"/>
            <a:ext cx="43891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Noto Sans Regular"/>
              </a:rPr>
              <a:t>https://arxiv.org/pdf/1411.4555.pdf</a:t>
            </a:r>
            <a:endParaRPr b="0" lang="en-US" sz="18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Problem to solve: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750240" y="2094480"/>
            <a:ext cx="8789760" cy="41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Problem, image inp →  text out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61560" y="1463040"/>
            <a:ext cx="10018440" cy="550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2377440" y="327528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How would you solve it?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Problem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011680" y="1525320"/>
            <a:ext cx="6285240" cy="533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Solution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487800" y="2834640"/>
            <a:ext cx="9073800" cy="291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41200" y="10584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Results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097280" y="1237680"/>
            <a:ext cx="7761240" cy="589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Other paper (2019)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25000" y="1463040"/>
            <a:ext cx="9467640" cy="575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Optical structure recognition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27432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457200" y="2468880"/>
            <a:ext cx="9199440" cy="339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Many different drawing styles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Classic machine learning approaches fail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60" y="2356560"/>
            <a:ext cx="10079640" cy="450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Previously 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920240" y="300096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We discussed many architectures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and showed how/why they work,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and how to build them with pytoch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Other paper (2019)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25000" y="1463040"/>
            <a:ext cx="9467640" cy="575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Similar problem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463040" y="1554480"/>
            <a:ext cx="6913440" cy="25545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1188720" y="4572000"/>
            <a:ext cx="7863840" cy="252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463040" y="1554480"/>
            <a:ext cx="6913440" cy="2554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-91440" y="4161600"/>
            <a:ext cx="10079640" cy="28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15520" y="38016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Results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27432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729000" y="2577600"/>
            <a:ext cx="8714880" cy="44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Good idea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Good idea, but one fundamental flaw..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-91440" y="3383280"/>
            <a:ext cx="10079640" cy="28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Fixed size input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46880" y="210312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RNNs need fixed size input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So, to acomplish that the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Input should also have a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Fixed size input: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Staker etal. chose 256 x 256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Pixels input and scaled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Images accordingly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486400" y="1891440"/>
            <a:ext cx="4536000" cy="441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Fine for smaller molecules but...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21200" y="201168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-112680" y="2103120"/>
            <a:ext cx="10079640" cy="44406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192000" y="2651760"/>
            <a:ext cx="1123200" cy="137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Also...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Despite trained on MILLIONS of examples, it still failed on many very very simple cases...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91440" y="3017520"/>
            <a:ext cx="10079640" cy="310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Another approach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2640" y="28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But, there are more approaches to achieve a goal…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Staker et al. Only used the SMILES strings as labels, given generated molecules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Our group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259920" y="2377440"/>
            <a:ext cx="9820080" cy="458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Fully connected neural network (MLP)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926080" y="2873160"/>
            <a:ext cx="4495320" cy="2704680"/>
          </a:xfrm>
          <a:prstGeom prst="rect">
            <a:avLst/>
          </a:prstGeom>
          <a:ln>
            <a:noFill/>
          </a:ln>
        </p:spPr>
      </p:pic>
      <p:sp>
        <p:nvSpPr>
          <p:cNvPr id="94" name="TextShape 3"/>
          <p:cNvSpPr txBox="1"/>
          <p:nvPr/>
        </p:nvSpPr>
        <p:spPr>
          <a:xfrm>
            <a:off x="1097280" y="6858000"/>
            <a:ext cx="603504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Noto Sans Regular"/>
              </a:rPr>
              <a:t>https://www.researchgate.net/figure/Sample-of-a-feed-forward-neural-network_fig1_234055177</a:t>
            </a:r>
            <a:endParaRPr b="0" lang="en-US" sz="18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Purely with CNN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274320" y="201168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274320" y="201168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79" name="TextShape 4"/>
          <p:cNvSpPr txBox="1"/>
          <p:nvPr/>
        </p:nvSpPr>
        <p:spPr>
          <a:xfrm>
            <a:off x="274320" y="201168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15800" y="1739520"/>
            <a:ext cx="9276840" cy="47527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390960" y="6488640"/>
            <a:ext cx="9210240" cy="100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Stakes et al. Molecules wrongly identified in testset: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377000" y="2743200"/>
            <a:ext cx="7126920" cy="347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Stakes et al. Molecules wrongly identified in testset: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-91440" y="3729240"/>
            <a:ext cx="10079640" cy="230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Sometimes even recognize drawn mols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828800" y="1828800"/>
            <a:ext cx="6495840" cy="527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Our failures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360" y="2103120"/>
            <a:ext cx="10079640" cy="40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Our failures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sp>
        <p:nvSpPr>
          <p:cNvPr id="199" name="TextShape 4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-91440" y="1920240"/>
            <a:ext cx="10079640" cy="490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Question for you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Future: Generative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Adversarial Neural Networks (me)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Graph-nets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Cross-entropy (Li)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Question to you: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What do you want to know more about?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ConvNets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59560" y="2560320"/>
            <a:ext cx="9524520" cy="320940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1005840" y="6949440"/>
            <a:ext cx="6035040" cy="88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Noto Sans Regular"/>
              </a:rPr>
              <a:t>https://towardsdatascience.com/a-comprehensive-guide-to-convolutional-neural-networks-the-eli5-way-3bd2b1164a53</a:t>
            </a:r>
            <a:endParaRPr b="0" lang="en-US" sz="18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Auto encoder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097280" y="1768680"/>
            <a:ext cx="7976520" cy="4540680"/>
          </a:xfrm>
          <a:prstGeom prst="rect">
            <a:avLst/>
          </a:prstGeom>
          <a:ln>
            <a:noFill/>
          </a:ln>
        </p:spPr>
      </p:pic>
      <p:sp>
        <p:nvSpPr>
          <p:cNvPr id="102" name="TextShape 3"/>
          <p:cNvSpPr txBox="1"/>
          <p:nvPr/>
        </p:nvSpPr>
        <p:spPr>
          <a:xfrm>
            <a:off x="1097280" y="6858000"/>
            <a:ext cx="621792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Noto Sans Regular"/>
              </a:rPr>
              <a:t>https://towardsdatascience.com/applied-deep-learning-part-3-autoencoders-1c083af4d798</a:t>
            </a:r>
            <a:endParaRPr b="0" lang="en-US" sz="18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RNN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005840" y="2495520"/>
            <a:ext cx="8096040" cy="3533400"/>
          </a:xfrm>
          <a:prstGeom prst="rect">
            <a:avLst/>
          </a:prstGeom>
          <a:ln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1097280" y="6858000"/>
            <a:ext cx="603504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Noto Sans Regular"/>
              </a:rPr>
              <a:t>https://www.researchgate.net/figure/The-standard-RNN-and-unfolded-RNN_fig1_318332317</a:t>
            </a:r>
            <a:endParaRPr b="0" lang="en-US" sz="1800" spc="-1" strike="noStrike"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Coordinate based MLP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840480" y="1554480"/>
            <a:ext cx="2705040" cy="548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And other tricks...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99512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Dropout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Residual Nets, with skip connections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etc...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 Black"/>
              </a:rPr>
              <a:t>To the real world</a:t>
            </a:r>
            <a:endParaRPr b="1" lang="en-US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Many powerful deep learning architectures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Are they applicable to all ‘real world’                    problems?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Or, is there still some engineering needed?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Noto Sans SemiBold"/>
              </a:rPr>
              <a:t>- During the presentation: I will show one ‘new’ architecture used in 2 different papers</a:t>
            </a:r>
            <a:endParaRPr b="1" lang="en-US" sz="2600" spc="-1" strike="noStrike">
              <a:solidFill>
                <a:srgbClr val="1c1c1c"/>
              </a:solidFill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2020-09-29T11:02:10Z</dcterms:created>
  <dc:creator/>
  <dc:description/>
  <dc:language>en-US</dc:language>
  <cp:lastModifiedBy/>
  <dcterms:modified xsi:type="dcterms:W3CDTF">2020-09-29T16:31:13Z</dcterms:modified>
  <cp:revision>7</cp:revision>
  <dc:subject/>
  <dc:title>Alizarin</dc:title>
</cp:coreProperties>
</file>